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0285400" cx="18288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aleway SemiBold"/>
      <p:regular r:id="rId27"/>
      <p:bold r:id="rId28"/>
      <p:italic r:id="rId29"/>
      <p:boldItalic r:id="rId30"/>
    </p:embeddedFont>
    <p:embeddedFont>
      <p:font typeface="Montserrat SemiBold"/>
      <p:regular r:id="rId31"/>
      <p:bold r:id="rId32"/>
      <p:italic r:id="rId33"/>
      <p:boldItalic r:id="rId34"/>
    </p:embeddedFont>
    <p:embeddedFont>
      <p:font typeface="Raleway ExtraBold"/>
      <p:bold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Raleway Medium"/>
      <p:regular r:id="rId45"/>
      <p:bold r:id="rId46"/>
      <p:italic r:id="rId47"/>
      <p:boldItalic r:id="rId48"/>
    </p:embeddedFont>
    <p:embeddedFont>
      <p:font typeface="Montserrat ExtraBold"/>
      <p:bold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jbHUSgOk91NfOvttoK2NKsxOth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RalewayMedium-bold.fntdata"/><Relationship Id="rId45" Type="http://schemas.openxmlformats.org/officeDocument/2006/relationships/font" Target="fonts/Raleway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font" Target="fonts/RalewayMedium-boldItalic.fntdata"/><Relationship Id="rId47" Type="http://schemas.openxmlformats.org/officeDocument/2006/relationships/font" Target="fonts/RalewayMedium-italic.fntdata"/><Relationship Id="rId49" Type="http://schemas.openxmlformats.org/officeDocument/2006/relationships/font" Target="fonts/MontserratExtraBold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SemiBold-regular.fntdata"/><Relationship Id="rId30" Type="http://schemas.openxmlformats.org/officeDocument/2006/relationships/font" Target="fonts/RalewaySemiBold-boldItalic.fntdata"/><Relationship Id="rId33" Type="http://schemas.openxmlformats.org/officeDocument/2006/relationships/font" Target="fonts/MontserratSemiBold-italic.fntdata"/><Relationship Id="rId32" Type="http://schemas.openxmlformats.org/officeDocument/2006/relationships/font" Target="fonts/MontserratSemiBold-bold.fntdata"/><Relationship Id="rId35" Type="http://schemas.openxmlformats.org/officeDocument/2006/relationships/font" Target="fonts/RalewayExtraBold-bold.fntdata"/><Relationship Id="rId34" Type="http://schemas.openxmlformats.org/officeDocument/2006/relationships/font" Target="fonts/MontserratSemiBold-boldItalic.fntdata"/><Relationship Id="rId37" Type="http://schemas.openxmlformats.org/officeDocument/2006/relationships/font" Target="fonts/Montserrat-regular.fntdata"/><Relationship Id="rId36" Type="http://schemas.openxmlformats.org/officeDocument/2006/relationships/font" Target="fonts/RalewayExtraBold-boldItalic.fntdata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alewaySemiBold-bold.fntdata"/><Relationship Id="rId27" Type="http://schemas.openxmlformats.org/officeDocument/2006/relationships/font" Target="fonts/RalewaySemiBold-regular.fntdata"/><Relationship Id="rId29" Type="http://schemas.openxmlformats.org/officeDocument/2006/relationships/font" Target="fonts/RalewaySemiBold-italic.fntdata"/><Relationship Id="rId51" Type="http://customschemas.google.com/relationships/presentationmetadata" Target="metadata"/><Relationship Id="rId50" Type="http://schemas.openxmlformats.org/officeDocument/2006/relationships/font" Target="fonts/MontserratExtra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e50c6b714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12e50c6b714_3_75:notes"/>
          <p:cNvSpPr/>
          <p:nvPr>
            <p:ph idx="2" type="sldImg"/>
          </p:nvPr>
        </p:nvSpPr>
        <p:spPr>
          <a:xfrm>
            <a:off x="1142869" y="685800"/>
            <a:ext cx="4573011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ac9d5cd33_0_71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2ac9d5cd3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ac9d5cd3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ac9d5cd3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2ac9d5cd3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cfcec414a_11_12:notes"/>
          <p:cNvSpPr/>
          <p:nvPr>
            <p:ph idx="2" type="sldImg"/>
          </p:nvPr>
        </p:nvSpPr>
        <p:spPr>
          <a:xfrm>
            <a:off x="380526" y="685800"/>
            <a:ext cx="609694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12cfcec414a_1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T"/>
              <a:t>togliere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ac9d5cd33_0_185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2ac9d5cd3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T"/>
              <a:t>togliere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ac9d5cd33_0_197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12ac9d5cd3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T"/>
              <a:t>togliere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ac9d5cd33_0_163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2ac9d5cd33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IT"/>
              <a:t>togliere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e50c6b71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e50c6b71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e50c6b71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cfcec414a_1_0:notes"/>
          <p:cNvSpPr/>
          <p:nvPr>
            <p:ph idx="2" type="sldImg"/>
          </p:nvPr>
        </p:nvSpPr>
        <p:spPr>
          <a:xfrm>
            <a:off x="380526" y="685800"/>
            <a:ext cx="609694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12cfcec41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cfcec414a_6_0:notes"/>
          <p:cNvSpPr/>
          <p:nvPr>
            <p:ph idx="2" type="sldImg"/>
          </p:nvPr>
        </p:nvSpPr>
        <p:spPr>
          <a:xfrm>
            <a:off x="380826" y="685800"/>
            <a:ext cx="609694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cfcec414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ac9d5cd33_0_112:notes"/>
          <p:cNvSpPr/>
          <p:nvPr>
            <p:ph idx="2" type="sldImg"/>
          </p:nvPr>
        </p:nvSpPr>
        <p:spPr>
          <a:xfrm>
            <a:off x="3808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ac9d5cd3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2ac9d5cd33_2_14:notes"/>
          <p:cNvSpPr/>
          <p:nvPr>
            <p:ph idx="2" type="sldImg"/>
          </p:nvPr>
        </p:nvSpPr>
        <p:spPr>
          <a:xfrm>
            <a:off x="380826" y="685800"/>
            <a:ext cx="609694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2ac9d5cd3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T"/>
              <a:t>partire da esempi e cose concrete prima di approfondire concetti teorici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ac9d5cd33_7_0:notes"/>
          <p:cNvSpPr/>
          <p:nvPr>
            <p:ph idx="2" type="sldImg"/>
          </p:nvPr>
        </p:nvSpPr>
        <p:spPr>
          <a:xfrm>
            <a:off x="380526" y="685800"/>
            <a:ext cx="6096948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2ac9d5cd33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ac9d5cd33_0_4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12ac9d5cd3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ac9d5cd33_0_27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2ac9d5cd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ac9d5cd33_0_40:notes"/>
          <p:cNvSpPr/>
          <p:nvPr>
            <p:ph idx="2" type="sldImg"/>
          </p:nvPr>
        </p:nvSpPr>
        <p:spPr>
          <a:xfrm>
            <a:off x="380526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2ac9d5cd3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000"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555812" y="1577788"/>
            <a:ext cx="16943294" cy="19363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 ExtraBold"/>
              <a:buNone/>
              <a:defRPr b="1" i="0" sz="6000">
                <a:solidFill>
                  <a:srgbClr val="0E1E3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555812" y="4016187"/>
            <a:ext cx="16943294" cy="4691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6000"/>
              <a:buNone/>
              <a:defRPr b="1" i="0" sz="6000">
                <a:solidFill>
                  <a:srgbClr val="0E1E30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5881000" y="-1885685"/>
            <a:ext cx="65260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10700819" y="2934134"/>
            <a:ext cx="8716412" cy="3943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2699819" y="-894916"/>
            <a:ext cx="8716412" cy="11601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ac9d5cd33_2_4"/>
          <p:cNvSpPr txBox="1"/>
          <p:nvPr>
            <p:ph type="ctrTitle"/>
          </p:nvPr>
        </p:nvSpPr>
        <p:spPr>
          <a:xfrm>
            <a:off x="2295998" y="2403176"/>
            <a:ext cx="13696200" cy="4104561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0" name="Google Shape;90;g12ac9d5cd33_2_4"/>
          <p:cNvSpPr txBox="1"/>
          <p:nvPr>
            <p:ph idx="1" type="subTitle"/>
          </p:nvPr>
        </p:nvSpPr>
        <p:spPr>
          <a:xfrm>
            <a:off x="623400" y="6581626"/>
            <a:ext cx="17041200" cy="1584953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pic>
        <p:nvPicPr>
          <p:cNvPr id="91" name="Google Shape;91;g12ac9d5cd33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15" y="9332033"/>
            <a:ext cx="1727131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2ac9d5cd33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9653" y="9524668"/>
            <a:ext cx="663844" cy="52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+ icon + number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ac9d5cd33_2_10"/>
          <p:cNvSpPr txBox="1"/>
          <p:nvPr>
            <p:ph idx="12" type="sldNum"/>
          </p:nvPr>
        </p:nvSpPr>
        <p:spPr>
          <a:xfrm>
            <a:off x="15193400" y="255160"/>
            <a:ext cx="2609400" cy="523719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buNone/>
              <a:defRPr sz="2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  <p:pic>
        <p:nvPicPr>
          <p:cNvPr id="96" name="Google Shape;96;g12ac9d5cd33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15" y="9332033"/>
            <a:ext cx="1727131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2ac9d5cd33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9653" y="9524668"/>
            <a:ext cx="663844" cy="523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e50c6b714_3_6"/>
          <p:cNvSpPr txBox="1"/>
          <p:nvPr>
            <p:ph type="ctrTitle"/>
          </p:nvPr>
        </p:nvSpPr>
        <p:spPr>
          <a:xfrm>
            <a:off x="2286000" y="1683283"/>
            <a:ext cx="13716000" cy="3580843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6" name="Google Shape;106;g12e50c6b714_3_6"/>
          <p:cNvSpPr txBox="1"/>
          <p:nvPr>
            <p:ph idx="1" type="subTitle"/>
          </p:nvPr>
        </p:nvSpPr>
        <p:spPr>
          <a:xfrm>
            <a:off x="2286000" y="5402216"/>
            <a:ext cx="13716000" cy="2483014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rtl="0" algn="ctr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lvl="3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g12e50c6b714_3_6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8" name="Google Shape;108;g12e50c6b714_3_6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09" name="Google Shape;109;g12e50c6b714_3_6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e50c6b714_3_12"/>
          <p:cNvSpPr txBox="1"/>
          <p:nvPr>
            <p:ph type="title"/>
          </p:nvPr>
        </p:nvSpPr>
        <p:spPr>
          <a:xfrm>
            <a:off x="1257300" y="547602"/>
            <a:ext cx="15773400" cy="198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12" name="Google Shape;112;g12e50c6b714_3_12"/>
          <p:cNvSpPr txBox="1"/>
          <p:nvPr>
            <p:ph idx="1" type="body"/>
          </p:nvPr>
        </p:nvSpPr>
        <p:spPr>
          <a:xfrm>
            <a:off x="1257300" y="2738012"/>
            <a:ext cx="15773400" cy="65257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13" name="Google Shape;113;g12e50c6b714_3_12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14" name="Google Shape;114;g12e50c6b714_3_12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15" name="Google Shape;115;g12e50c6b714_3_12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e50c6b714_3_18"/>
          <p:cNvSpPr txBox="1"/>
          <p:nvPr>
            <p:ph type="title"/>
          </p:nvPr>
        </p:nvSpPr>
        <p:spPr>
          <a:xfrm>
            <a:off x="1247775" y="2564208"/>
            <a:ext cx="15773400" cy="4278534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18" name="Google Shape;118;g12e50c6b714_3_18"/>
          <p:cNvSpPr txBox="1"/>
          <p:nvPr>
            <p:ph idx="1" type="body"/>
          </p:nvPr>
        </p:nvSpPr>
        <p:spPr>
          <a:xfrm>
            <a:off x="1247775" y="6883124"/>
            <a:ext cx="15773400" cy="22502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g12e50c6b714_3_18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0" name="Google Shape;120;g12e50c6b714_3_18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1" name="Google Shape;121;g12e50c6b714_3_18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e50c6b714_3_24"/>
          <p:cNvSpPr txBox="1"/>
          <p:nvPr>
            <p:ph type="title"/>
          </p:nvPr>
        </p:nvSpPr>
        <p:spPr>
          <a:xfrm>
            <a:off x="1257300" y="547602"/>
            <a:ext cx="15773400" cy="198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4" name="Google Shape;124;g12e50c6b714_3_24"/>
          <p:cNvSpPr txBox="1"/>
          <p:nvPr>
            <p:ph idx="1" type="body"/>
          </p:nvPr>
        </p:nvSpPr>
        <p:spPr>
          <a:xfrm>
            <a:off x="1257300" y="2738012"/>
            <a:ext cx="7772400" cy="65257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25" name="Google Shape;125;g12e50c6b714_3_24"/>
          <p:cNvSpPr txBox="1"/>
          <p:nvPr>
            <p:ph idx="2" type="body"/>
          </p:nvPr>
        </p:nvSpPr>
        <p:spPr>
          <a:xfrm>
            <a:off x="9258300" y="2738012"/>
            <a:ext cx="7772400" cy="65257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26" name="Google Shape;126;g12e50c6b714_3_24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7" name="Google Shape;127;g12e50c6b714_3_24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28" name="Google Shape;128;g12e50c6b714_3_24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2e50c6b714_3_31"/>
          <p:cNvSpPr txBox="1"/>
          <p:nvPr>
            <p:ph type="title"/>
          </p:nvPr>
        </p:nvSpPr>
        <p:spPr>
          <a:xfrm>
            <a:off x="1259682" y="547602"/>
            <a:ext cx="15773400" cy="198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31" name="Google Shape;131;g12e50c6b714_3_31"/>
          <p:cNvSpPr txBox="1"/>
          <p:nvPr>
            <p:ph idx="1" type="body"/>
          </p:nvPr>
        </p:nvSpPr>
        <p:spPr>
          <a:xfrm>
            <a:off x="1259682" y="2521352"/>
            <a:ext cx="7737000" cy="123580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32" name="Google Shape;132;g12e50c6b714_3_31"/>
          <p:cNvSpPr txBox="1"/>
          <p:nvPr>
            <p:ph idx="2" type="body"/>
          </p:nvPr>
        </p:nvSpPr>
        <p:spPr>
          <a:xfrm>
            <a:off x="1259682" y="3757028"/>
            <a:ext cx="7737000" cy="55263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33" name="Google Shape;133;g12e50c6b714_3_31"/>
          <p:cNvSpPr txBox="1"/>
          <p:nvPr>
            <p:ph idx="3" type="body"/>
          </p:nvPr>
        </p:nvSpPr>
        <p:spPr>
          <a:xfrm>
            <a:off x="9258300" y="2521352"/>
            <a:ext cx="7774800" cy="1235808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134" name="Google Shape;134;g12e50c6b714_3_31"/>
          <p:cNvSpPr txBox="1"/>
          <p:nvPr>
            <p:ph idx="4" type="body"/>
          </p:nvPr>
        </p:nvSpPr>
        <p:spPr>
          <a:xfrm>
            <a:off x="9258300" y="3757028"/>
            <a:ext cx="7774800" cy="552634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35" name="Google Shape;135;g12e50c6b714_3_31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36" name="Google Shape;136;g12e50c6b714_3_31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37" name="Google Shape;137;g12e50c6b714_3_31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1257299" y="547604"/>
            <a:ext cx="16098371" cy="198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  <a:defRPr sz="6000">
                <a:solidFill>
                  <a:srgbClr val="0E1E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257300" y="2738015"/>
            <a:ext cx="16098370" cy="6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3200"/>
              <a:buFont typeface="Calibri"/>
              <a:buNone/>
              <a:defRPr>
                <a:solidFill>
                  <a:srgbClr val="0E1E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e50c6b714_3_40"/>
          <p:cNvSpPr txBox="1"/>
          <p:nvPr>
            <p:ph type="title"/>
          </p:nvPr>
        </p:nvSpPr>
        <p:spPr>
          <a:xfrm>
            <a:off x="1257300" y="547602"/>
            <a:ext cx="15773400" cy="198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0" name="Google Shape;140;g12e50c6b714_3_40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1" name="Google Shape;141;g12e50c6b714_3_40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2" name="Google Shape;142;g12e50c6b714_3_40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e50c6b714_3_45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5" name="Google Shape;145;g12e50c6b714_3_45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6" name="Google Shape;146;g12e50c6b714_3_45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e50c6b714_3_49"/>
          <p:cNvSpPr txBox="1"/>
          <p:nvPr>
            <p:ph type="title"/>
          </p:nvPr>
        </p:nvSpPr>
        <p:spPr>
          <a:xfrm>
            <a:off x="1259682" y="685693"/>
            <a:ext cx="5898000" cy="2400227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49" name="Google Shape;149;g12e50c6b714_3_49"/>
          <p:cNvSpPr txBox="1"/>
          <p:nvPr>
            <p:ph idx="1" type="body"/>
          </p:nvPr>
        </p:nvSpPr>
        <p:spPr>
          <a:xfrm>
            <a:off x="7774782" y="1480907"/>
            <a:ext cx="9258600" cy="7309263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533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indent="-4953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indent="-4572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indent="-4191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4191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150" name="Google Shape;150;g12e50c6b714_3_49"/>
          <p:cNvSpPr txBox="1"/>
          <p:nvPr>
            <p:ph idx="2" type="body"/>
          </p:nvPr>
        </p:nvSpPr>
        <p:spPr>
          <a:xfrm>
            <a:off x="1259682" y="3085620"/>
            <a:ext cx="5898000" cy="571651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1" name="Google Shape;151;g12e50c6b714_3_49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2" name="Google Shape;152;g12e50c6b714_3_49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3" name="Google Shape;153;g12e50c6b714_3_49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e50c6b714_3_56"/>
          <p:cNvSpPr txBox="1"/>
          <p:nvPr>
            <p:ph type="title"/>
          </p:nvPr>
        </p:nvSpPr>
        <p:spPr>
          <a:xfrm>
            <a:off x="1259682" y="685693"/>
            <a:ext cx="5898000" cy="2400227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6" name="Google Shape;156;g12e50c6b714_3_56"/>
          <p:cNvSpPr/>
          <p:nvPr>
            <p:ph idx="2" type="pic"/>
          </p:nvPr>
        </p:nvSpPr>
        <p:spPr>
          <a:xfrm>
            <a:off x="7774782" y="1480907"/>
            <a:ext cx="9258600" cy="7309263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g12e50c6b714_3_56"/>
          <p:cNvSpPr txBox="1"/>
          <p:nvPr>
            <p:ph idx="1" type="body"/>
          </p:nvPr>
        </p:nvSpPr>
        <p:spPr>
          <a:xfrm>
            <a:off x="1259682" y="3085620"/>
            <a:ext cx="5898000" cy="5716511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/>
            </a:lvl2pPr>
            <a:lvl3pPr indent="-2286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g12e50c6b714_3_56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59" name="Google Shape;159;g12e50c6b714_3_56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0" name="Google Shape;160;g12e50c6b714_3_56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e50c6b714_3_63"/>
          <p:cNvSpPr txBox="1"/>
          <p:nvPr>
            <p:ph type="title"/>
          </p:nvPr>
        </p:nvSpPr>
        <p:spPr>
          <a:xfrm>
            <a:off x="1257300" y="547602"/>
            <a:ext cx="15773400" cy="198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3" name="Google Shape;163;g12e50c6b714_3_63"/>
          <p:cNvSpPr txBox="1"/>
          <p:nvPr>
            <p:ph idx="1" type="body"/>
          </p:nvPr>
        </p:nvSpPr>
        <p:spPr>
          <a:xfrm rot="5400000">
            <a:off x="5881108" y="-1885796"/>
            <a:ext cx="6525785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64" name="Google Shape;164;g12e50c6b714_3_63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5" name="Google Shape;165;g12e50c6b714_3_63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6" name="Google Shape;166;g12e50c6b714_3_63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e50c6b714_3_69"/>
          <p:cNvSpPr txBox="1"/>
          <p:nvPr>
            <p:ph type="title"/>
          </p:nvPr>
        </p:nvSpPr>
        <p:spPr>
          <a:xfrm rot="5400000">
            <a:off x="10700778" y="2934324"/>
            <a:ext cx="8716644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69" name="Google Shape;169;g12e50c6b714_3_69"/>
          <p:cNvSpPr txBox="1"/>
          <p:nvPr>
            <p:ph idx="1" type="body"/>
          </p:nvPr>
        </p:nvSpPr>
        <p:spPr>
          <a:xfrm rot="5400000">
            <a:off x="2699628" y="-894876"/>
            <a:ext cx="8716644" cy="116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6400" lvl="0" marL="457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indent="-406400" lvl="1" marL="914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406400" lvl="5" marL="2743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6pPr>
            <a:lvl7pPr indent="-406400" lvl="6" marL="32004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7pPr>
            <a:lvl8pPr indent="-406400" lvl="7" marL="36576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8pPr>
            <a:lvl9pPr indent="-406400" lvl="8" marL="4114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9pPr>
          </a:lstStyle>
          <a:p/>
        </p:txBody>
      </p:sp>
      <p:sp>
        <p:nvSpPr>
          <p:cNvPr id="170" name="Google Shape;170;g12e50c6b714_3_69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71" name="Google Shape;171;g12e50c6b714_3_69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sp>
        <p:nvSpPr>
          <p:cNvPr id="172" name="Google Shape;172;g12e50c6b714_3_69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ctrTitle"/>
          </p:nvPr>
        </p:nvSpPr>
        <p:spPr>
          <a:xfrm>
            <a:off x="2286000" y="1683285"/>
            <a:ext cx="13716000" cy="35808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Raleway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subTitle"/>
          </p:nvPr>
        </p:nvSpPr>
        <p:spPr>
          <a:xfrm>
            <a:off x="2286000" y="5402223"/>
            <a:ext cx="13716000" cy="2483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i="0" sz="360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1257300" y="2738015"/>
            <a:ext cx="7772400" cy="6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9258300" y="2738015"/>
            <a:ext cx="7772400" cy="6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259682" y="547604"/>
            <a:ext cx="15773400" cy="198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1259683" y="2521356"/>
            <a:ext cx="7736681" cy="12356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1259683" y="3757033"/>
            <a:ext cx="7736681" cy="5526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9258300" y="2521356"/>
            <a:ext cx="7774782" cy="12356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9258300" y="3757033"/>
            <a:ext cx="7774782" cy="55260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1259683" y="685694"/>
            <a:ext cx="5898356" cy="23999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Raleway"/>
              <a:buNone/>
              <a:defRPr sz="4799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7774781" y="1480910"/>
            <a:ext cx="9813971" cy="7309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33336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799"/>
              <a:buChar char="•"/>
              <a:defRPr sz="4799"/>
            </a:lvl1pPr>
            <a:lvl2pPr indent="-495236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4199"/>
              <a:buChar char="•"/>
              <a:defRPr sz="4199"/>
            </a:lvl2pPr>
            <a:lvl3pPr indent="-4572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indent="-4191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4191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1259683" y="3085624"/>
            <a:ext cx="5898356" cy="5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1212617" y="681318"/>
            <a:ext cx="16752654" cy="10219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E30"/>
              </a:buClr>
              <a:buSzPts val="6000"/>
              <a:buFont typeface="Raleway"/>
              <a:buNone/>
              <a:defRPr sz="6000">
                <a:solidFill>
                  <a:srgbClr val="0E1E3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8928847" y="2169459"/>
            <a:ext cx="9036424" cy="6620761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1259683" y="2169459"/>
            <a:ext cx="7292646" cy="6632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E1E30"/>
              </a:buClr>
              <a:buSzPts val="3200"/>
              <a:buNone/>
              <a:defRPr sz="3200">
                <a:solidFill>
                  <a:srgbClr val="0E1E3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1257300" y="547604"/>
            <a:ext cx="15773400" cy="1988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Raleway"/>
              <a:buNone/>
              <a:defRPr b="1" i="0" sz="66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1257300" y="2738015"/>
            <a:ext cx="15773400" cy="6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12573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2915900" y="9533055"/>
            <a:ext cx="4114800" cy="547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ac9d5cd33_2_0"/>
          <p:cNvSpPr txBox="1"/>
          <p:nvPr>
            <p:ph type="title"/>
          </p:nvPr>
        </p:nvSpPr>
        <p:spPr>
          <a:xfrm>
            <a:off x="623400" y="889912"/>
            <a:ext cx="17041200" cy="114522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Montserrat ExtraBold"/>
              <a:buNone/>
              <a:defRPr sz="5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g12ac9d5cd33_2_0"/>
          <p:cNvSpPr txBox="1"/>
          <p:nvPr>
            <p:ph idx="1" type="body"/>
          </p:nvPr>
        </p:nvSpPr>
        <p:spPr>
          <a:xfrm>
            <a:off x="623400" y="2304591"/>
            <a:ext cx="17041200" cy="6831737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Char char="●"/>
              <a:defRPr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○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406400" lvl="2" marL="1371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■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406400" lvl="3" marL="18288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●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406400" lvl="4" marL="2286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○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406400" lvl="5" marL="27432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■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406400" lvl="6" marL="32004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●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406400" lvl="7" marL="36576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ontserrat"/>
              <a:buChar char="○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406400" lvl="8" marL="4114800" rtl="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Font typeface="Montserrat"/>
              <a:buChar char="■"/>
              <a:defRPr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7" name="Google Shape;87;g12ac9d5cd33_2_0"/>
          <p:cNvSpPr txBox="1"/>
          <p:nvPr>
            <p:ph idx="12" type="sldNum"/>
          </p:nvPr>
        </p:nvSpPr>
        <p:spPr>
          <a:xfrm>
            <a:off x="16944916" y="9324983"/>
            <a:ext cx="1097400" cy="787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e50c6b714_3_0"/>
          <p:cNvSpPr txBox="1"/>
          <p:nvPr>
            <p:ph type="title"/>
          </p:nvPr>
        </p:nvSpPr>
        <p:spPr>
          <a:xfrm>
            <a:off x="1257300" y="547602"/>
            <a:ext cx="15773400" cy="1988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800"/>
            </a:lvl9pPr>
          </a:lstStyle>
          <a:p/>
        </p:txBody>
      </p:sp>
      <p:sp>
        <p:nvSpPr>
          <p:cNvPr id="100" name="Google Shape;100;g12e50c6b714_3_0"/>
          <p:cNvSpPr txBox="1"/>
          <p:nvPr>
            <p:ph idx="1" type="body"/>
          </p:nvPr>
        </p:nvSpPr>
        <p:spPr>
          <a:xfrm>
            <a:off x="1257300" y="2738012"/>
            <a:ext cx="15773400" cy="652578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12e50c6b714_3_0"/>
          <p:cNvSpPr txBox="1"/>
          <p:nvPr>
            <p:ph idx="10" type="dt"/>
          </p:nvPr>
        </p:nvSpPr>
        <p:spPr>
          <a:xfrm>
            <a:off x="12573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g12e50c6b714_3_0"/>
          <p:cNvSpPr txBox="1"/>
          <p:nvPr>
            <p:ph idx="11" type="ftr"/>
          </p:nvPr>
        </p:nvSpPr>
        <p:spPr>
          <a:xfrm>
            <a:off x="6057900" y="9533042"/>
            <a:ext cx="61722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g12e50c6b714_3_0"/>
          <p:cNvSpPr txBox="1"/>
          <p:nvPr>
            <p:ph idx="12" type="sldNum"/>
          </p:nvPr>
        </p:nvSpPr>
        <p:spPr>
          <a:xfrm>
            <a:off x="12915900" y="9533042"/>
            <a:ext cx="4114800" cy="547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hyperlink" Target="https://github.com/pagopa/io-functions-eucovidcerts/blob/c0c0e574437f419ec3a675e5436ed05a37f7891d/GetCertificate/parser.ts#L151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hyperlink" Target="https://github.com/pagopa/io-spid-commons/blob/master/src/index.ts#L202" TargetMode="External"/><Relationship Id="rId6" Type="http://schemas.openxmlformats.org/officeDocument/2006/relationships/image" Target="../media/image25.pn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11" Type="http://schemas.openxmlformats.org/officeDocument/2006/relationships/hyperlink" Target="https://github.com/pagopa/io" TargetMode="External"/><Relationship Id="rId10" Type="http://schemas.openxmlformats.org/officeDocument/2006/relationships/hyperlink" Target="https://fsharpforfunandprofit.com/rop/" TargetMode="External"/><Relationship Id="rId12" Type="http://schemas.openxmlformats.org/officeDocument/2006/relationships/hyperlink" Target="https://github.com/pagopa/codemotion-workshop-fest-2022--fpts" TargetMode="External"/><Relationship Id="rId9" Type="http://schemas.openxmlformats.org/officeDocument/2006/relationships/hyperlink" Target="https://mostly-adequate.gitbook.io/mostly-adequate-guide" TargetMode="External"/><Relationship Id="rId5" Type="http://schemas.openxmlformats.org/officeDocument/2006/relationships/hyperlink" Target="https://github.com/gcanti/fp-ts" TargetMode="External"/><Relationship Id="rId6" Type="http://schemas.openxmlformats.org/officeDocument/2006/relationships/hyperlink" Target="https://github.com/gcanti/functional-programming" TargetMode="External"/><Relationship Id="rId7" Type="http://schemas.openxmlformats.org/officeDocument/2006/relationships/hyperlink" Target="https://github.com/enricopolanski/functional-programming" TargetMode="External"/><Relationship Id="rId8" Type="http://schemas.openxmlformats.org/officeDocument/2006/relationships/hyperlink" Target="https://github.com/getify/Functional-Light-J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1.jpg"/><Relationship Id="rId6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16860"/>
          </a:schemeClr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12e50c6b714_3_75"/>
          <p:cNvPicPr preferRelativeResize="0"/>
          <p:nvPr/>
        </p:nvPicPr>
        <p:blipFill rotWithShape="1">
          <a:blip r:embed="rId3">
            <a:alphaModFix/>
          </a:blip>
          <a:srcRect b="3976" l="0" r="0" t="8041"/>
          <a:stretch/>
        </p:blipFill>
        <p:spPr>
          <a:xfrm>
            <a:off x="0" y="-1"/>
            <a:ext cx="18288007" cy="804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2e50c6b714_3_75"/>
          <p:cNvSpPr/>
          <p:nvPr/>
        </p:nvSpPr>
        <p:spPr>
          <a:xfrm>
            <a:off x="0" y="2791"/>
            <a:ext cx="18288000" cy="10283000"/>
          </a:xfrm>
          <a:prstGeom prst="rect">
            <a:avLst/>
          </a:prstGeom>
          <a:solidFill>
            <a:srgbClr val="FF5C00">
              <a:alpha val="87840"/>
            </a:srgbClr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12e50c6b714_3_75"/>
          <p:cNvPicPr preferRelativeResize="0"/>
          <p:nvPr/>
        </p:nvPicPr>
        <p:blipFill rotWithShape="1">
          <a:blip r:embed="rId4">
            <a:alphaModFix/>
          </a:blip>
          <a:srcRect b="71733" l="0" r="5678" t="0"/>
          <a:stretch/>
        </p:blipFill>
        <p:spPr>
          <a:xfrm>
            <a:off x="-29837" y="7469888"/>
            <a:ext cx="18317837" cy="2915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2e50c6b714_3_75"/>
          <p:cNvSpPr txBox="1"/>
          <p:nvPr/>
        </p:nvSpPr>
        <p:spPr>
          <a:xfrm>
            <a:off x="703323" y="1264788"/>
            <a:ext cx="17955000" cy="231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150" lIns="137150" spcFirstLastPara="1" rIns="137150" wrap="square" tIns="13715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IT" sz="8200">
                <a:solidFill>
                  <a:srgbClr val="FFFFFF"/>
                </a:solidFill>
              </a:rPr>
              <a:t>fp-ts</a:t>
            </a:r>
            <a:endParaRPr b="1" i="1" sz="82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i="1" lang="en-IT" sz="4100">
                <a:solidFill>
                  <a:srgbClr val="FFFFFF"/>
                </a:solidFill>
              </a:rPr>
              <a:t>l’approccio pragmatico usato dall’App IO</a:t>
            </a:r>
            <a:endParaRPr b="1" i="1" sz="4100">
              <a:solidFill>
                <a:srgbClr val="FFFFFF"/>
              </a:solidFill>
            </a:endParaRPr>
          </a:p>
        </p:txBody>
      </p:sp>
      <p:sp>
        <p:nvSpPr>
          <p:cNvPr id="181" name="Google Shape;181;g12e50c6b714_3_75"/>
          <p:cNvSpPr txBox="1"/>
          <p:nvPr/>
        </p:nvSpPr>
        <p:spPr>
          <a:xfrm>
            <a:off x="703323" y="5141304"/>
            <a:ext cx="17446800" cy="934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Titillium Web"/>
              <a:buNone/>
            </a:pPr>
            <a:r>
              <a:rPr lang="en-IT" sz="5400">
                <a:solidFill>
                  <a:schemeClr val="lt1"/>
                </a:solidFill>
              </a:rPr>
              <a:t>Emanuele De Cupis - Senior Software Engineer</a:t>
            </a:r>
            <a:endParaRPr b="0" i="0" sz="5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2e50c6b714_3_75"/>
          <p:cNvSpPr txBox="1"/>
          <p:nvPr/>
        </p:nvSpPr>
        <p:spPr>
          <a:xfrm>
            <a:off x="12682661" y="8223928"/>
            <a:ext cx="4929000" cy="599907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3000">
                <a:solidFill>
                  <a:srgbClr val="0E1E30"/>
                </a:solidFill>
              </a:rPr>
              <a:t>24</a:t>
            </a:r>
            <a:r>
              <a:rPr b="1" i="0" lang="en-IT" sz="3000" u="none" cap="none" strike="noStrik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IT" sz="3000">
                <a:solidFill>
                  <a:srgbClr val="0E1E30"/>
                </a:solidFill>
              </a:rPr>
              <a:t>Maggio</a:t>
            </a:r>
            <a:r>
              <a:rPr b="1" i="0" lang="en-IT" sz="3000" u="none" cap="none" strike="noStrike">
                <a:solidFill>
                  <a:srgbClr val="0E1E30"/>
                </a:solidFill>
                <a:latin typeface="Arial"/>
                <a:ea typeface="Arial"/>
                <a:cs typeface="Arial"/>
                <a:sym typeface="Arial"/>
              </a:rPr>
              <a:t>, 202</a:t>
            </a:r>
            <a:r>
              <a:rPr b="1" lang="en-IT" sz="3000">
                <a:solidFill>
                  <a:srgbClr val="0E1E30"/>
                </a:solidFill>
              </a:rPr>
              <a:t>2</a:t>
            </a:r>
            <a:endParaRPr sz="2200"/>
          </a:p>
        </p:txBody>
      </p:sp>
      <p:pic>
        <p:nvPicPr>
          <p:cNvPr id="183" name="Google Shape;183;g12e50c6b714_3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21636" y="9134498"/>
            <a:ext cx="1501622" cy="361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2e50c6b714_3_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647" y="7836479"/>
            <a:ext cx="5097402" cy="2115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ac9d5cd33_0_71"/>
          <p:cNvSpPr txBox="1"/>
          <p:nvPr/>
        </p:nvSpPr>
        <p:spPr>
          <a:xfrm>
            <a:off x="5646300" y="2019300"/>
            <a:ext cx="69954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457200" marR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(in realtà ricorda questo)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g12ac9d5cd33_0_71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285" name="Google Shape;285;g12ac9d5cd33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6" y="9332048"/>
            <a:ext cx="1726945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2ac9d5cd33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2ac9d5cd33_0_71"/>
          <p:cNvSpPr txBox="1"/>
          <p:nvPr/>
        </p:nvSpPr>
        <p:spPr>
          <a:xfrm>
            <a:off x="981700" y="258560"/>
            <a:ext cx="15846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T" sz="4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Cos’è fp-ts e perché usarla</a:t>
            </a:r>
            <a:endParaRPr b="0" i="0" sz="44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88" name="Google Shape;288;g12ac9d5cd33_0_71"/>
          <p:cNvSpPr txBox="1"/>
          <p:nvPr/>
        </p:nvSpPr>
        <p:spPr>
          <a:xfrm>
            <a:off x="9832300" y="2561475"/>
            <a:ext cx="6995400" cy="6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89" name="Google Shape;289;g12ac9d5cd33_0_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775" y="3284973"/>
            <a:ext cx="7956450" cy="54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ac9d5cd33_0_84"/>
          <p:cNvSpPr txBox="1"/>
          <p:nvPr/>
        </p:nvSpPr>
        <p:spPr>
          <a:xfrm>
            <a:off x="0" y="1550075"/>
            <a:ext cx="18288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Vai al codice</a:t>
            </a:r>
            <a:endParaRPr b="1" sz="7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g12ac9d5cd33_0_84"/>
          <p:cNvSpPr txBox="1"/>
          <p:nvPr/>
        </p:nvSpPr>
        <p:spPr>
          <a:xfrm>
            <a:off x="150" y="7465825"/>
            <a:ext cx="182880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5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https://github.com/pagopa/codemotion-workshop-fest-2022--fpts</a:t>
            </a:r>
            <a:endParaRPr sz="35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97" name="Google Shape;297;g12ac9d5cd33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749" y="3354600"/>
            <a:ext cx="3568801" cy="356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cfcec414a_11_12"/>
          <p:cNvSpPr/>
          <p:nvPr/>
        </p:nvSpPr>
        <p:spPr>
          <a:xfrm>
            <a:off x="0" y="0"/>
            <a:ext cx="8001000" cy="10285400"/>
          </a:xfrm>
          <a:prstGeom prst="rect">
            <a:avLst/>
          </a:prstGeom>
          <a:solidFill>
            <a:srgbClr val="00B2C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2cfcec414a_11_12"/>
          <p:cNvSpPr txBox="1"/>
          <p:nvPr>
            <p:ph idx="12" type="sldNum"/>
          </p:nvPr>
        </p:nvSpPr>
        <p:spPr>
          <a:xfrm>
            <a:off x="15193400" y="255160"/>
            <a:ext cx="2609400" cy="523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304" name="Google Shape;304;g12cfcec414a_1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16" y="9332033"/>
            <a:ext cx="1727131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2cfcec414a_11_12"/>
          <p:cNvSpPr txBox="1"/>
          <p:nvPr/>
        </p:nvSpPr>
        <p:spPr>
          <a:xfrm>
            <a:off x="955200" y="1159400"/>
            <a:ext cx="70458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T"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Due parole conclusive</a:t>
            </a:r>
            <a:endParaRPr sz="6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06" name="Google Shape;306;g12cfcec414a_11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2cfcec414a_11_12"/>
          <p:cNvSpPr txBox="1"/>
          <p:nvPr/>
        </p:nvSpPr>
        <p:spPr>
          <a:xfrm>
            <a:off x="8413350" y="2679847"/>
            <a:ext cx="9142200" cy="4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lang="en-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Quanto presentato è sufficiente per iniziare a implementare funzionalità nei nostri progetti web con fp-ts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○"/>
            </a:pPr>
            <a:r>
              <a:rPr lang="en-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fp-ts è molto più profonda di così, offre funzionalità e costrutti evoluti e sofisticati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○"/>
            </a:pPr>
            <a:r>
              <a:rPr lang="en-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Nella nostra esperienza abbiamo notato che, usando costrutti più potenti, il vantaggio di codice viene vanificato dall’aumento della curva di apprendimento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lang="en-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Onboarding, onboarding, onboarding!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lang="en-IT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Ci ha aiutato a convergere su uno modo comune di scrivere il codice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08" name="Google Shape;308;g12cfcec414a_11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2176" y="5184950"/>
            <a:ext cx="4236649" cy="428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2ac9d5cd33_0_185"/>
          <p:cNvSpPr/>
          <p:nvPr/>
        </p:nvSpPr>
        <p:spPr>
          <a:xfrm>
            <a:off x="0" y="0"/>
            <a:ext cx="8001000" cy="10285500"/>
          </a:xfrm>
          <a:prstGeom prst="rect">
            <a:avLst/>
          </a:prstGeom>
          <a:solidFill>
            <a:srgbClr val="00B2C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12ac9d5cd33_0_185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315" name="Google Shape;315;g12ac9d5cd33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16" y="9332033"/>
            <a:ext cx="1727130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g12ac9d5cd33_0_185"/>
          <p:cNvSpPr txBox="1"/>
          <p:nvPr/>
        </p:nvSpPr>
        <p:spPr>
          <a:xfrm>
            <a:off x="955200" y="1159400"/>
            <a:ext cx="70458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T"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volte va bene 😻</a:t>
            </a:r>
            <a:endParaRPr sz="6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7" name="Google Shape;317;g12ac9d5cd33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2ac9d5cd33_0_185"/>
          <p:cNvSpPr txBox="1"/>
          <p:nvPr/>
        </p:nvSpPr>
        <p:spPr>
          <a:xfrm>
            <a:off x="8467200" y="534668"/>
            <a:ext cx="91422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https://github.com/pagopa/io-functions-eucovidcerts/blob/c0c0e574437f419ec3a675e5436ed05a37f7891d/GetCertificate/parser.ts#L151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19" name="Google Shape;319;g12ac9d5cd33_0_1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2176" y="5184950"/>
            <a:ext cx="4236649" cy="4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2ac9d5cd33_0_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0300" y="2020878"/>
            <a:ext cx="9455999" cy="6494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ac9d5cd33_0_197"/>
          <p:cNvSpPr/>
          <p:nvPr/>
        </p:nvSpPr>
        <p:spPr>
          <a:xfrm>
            <a:off x="0" y="0"/>
            <a:ext cx="8001000" cy="10285500"/>
          </a:xfrm>
          <a:prstGeom prst="rect">
            <a:avLst/>
          </a:prstGeom>
          <a:solidFill>
            <a:srgbClr val="00B2C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12ac9d5cd33_0_197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327" name="Google Shape;327;g12ac9d5cd33_0_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16" y="9332033"/>
            <a:ext cx="1727130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2ac9d5cd33_0_197"/>
          <p:cNvSpPr txBox="1"/>
          <p:nvPr/>
        </p:nvSpPr>
        <p:spPr>
          <a:xfrm>
            <a:off x="955200" y="1159400"/>
            <a:ext cx="70458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T"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volte va meno bene 😅</a:t>
            </a:r>
            <a:endParaRPr sz="6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9" name="Google Shape;329;g12ac9d5cd33_0_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2ac9d5cd33_0_197"/>
          <p:cNvSpPr txBox="1"/>
          <p:nvPr/>
        </p:nvSpPr>
        <p:spPr>
          <a:xfrm>
            <a:off x="11978000" y="534675"/>
            <a:ext cx="5631300" cy="8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T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https://github.com/pagopa/io-spid-commons/blob/master/src/index.ts#L202</a:t>
            </a:r>
            <a:endParaRPr sz="1800">
              <a:solidFill>
                <a:srgbClr val="5A677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1800">
              <a:solidFill>
                <a:srgbClr val="5A67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g12ac9d5cd33_0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2176" y="5184950"/>
            <a:ext cx="4236649" cy="428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12ac9d5cd33_0_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70275" y="0"/>
            <a:ext cx="3407725" cy="1019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ac9d5cd33_0_163"/>
          <p:cNvSpPr/>
          <p:nvPr/>
        </p:nvSpPr>
        <p:spPr>
          <a:xfrm>
            <a:off x="0" y="0"/>
            <a:ext cx="8001000" cy="10285500"/>
          </a:xfrm>
          <a:prstGeom prst="rect">
            <a:avLst/>
          </a:prstGeom>
          <a:solidFill>
            <a:srgbClr val="00B2C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2ac9d5cd33_0_163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339" name="Google Shape;339;g12ac9d5cd33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16" y="9332033"/>
            <a:ext cx="1727130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2ac9d5cd33_0_163"/>
          <p:cNvSpPr txBox="1"/>
          <p:nvPr/>
        </p:nvSpPr>
        <p:spPr>
          <a:xfrm>
            <a:off x="955100" y="2696575"/>
            <a:ext cx="70458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IT" sz="65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Risorse</a:t>
            </a:r>
            <a:endParaRPr sz="65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41" name="Google Shape;341;g12ac9d5cd33_0_1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2ac9d5cd33_0_163"/>
          <p:cNvSpPr txBox="1"/>
          <p:nvPr/>
        </p:nvSpPr>
        <p:spPr>
          <a:xfrm>
            <a:off x="8001000" y="534675"/>
            <a:ext cx="9608400" cy="7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repo di fp-ts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https://github.com/gcanti/fp-ts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Dall’autore Giulio Canti: Cos’è la programmazione funzionale?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</a:t>
            </a: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https://github.com/gcanti/functional-programming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-IT" sz="20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https://github.com/enricopolanski/functional-programming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Altre guide pragmatiche alla FP in JS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https://github.com/getify/Functional-Light-JS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https://mostly-adequate.gitbook.io/mostly-adequate-guide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Railway Oriented Programming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https://fsharpforfunandprofit.com/rop/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codice di IO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https://github.com/pagopa/io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en-IT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Il codice di questa presentazione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○"/>
            </a:pPr>
            <a:r>
              <a:rPr lang="en-IT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https://github.com/pagopa/codemotion-workshop-fest-2022--fpts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2e50c6b714_0_2"/>
          <p:cNvSpPr txBox="1"/>
          <p:nvPr/>
        </p:nvSpPr>
        <p:spPr>
          <a:xfrm>
            <a:off x="0" y="1550075"/>
            <a:ext cx="1828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9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GRAZIE!</a:t>
            </a:r>
            <a:endParaRPr b="1" sz="9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g12e50c6b714_0_2"/>
          <p:cNvSpPr txBox="1"/>
          <p:nvPr/>
        </p:nvSpPr>
        <p:spPr>
          <a:xfrm>
            <a:off x="0" y="5335025"/>
            <a:ext cx="1828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👉🏻</a:t>
            </a:r>
            <a:r>
              <a:rPr b="1" lang="en-IT"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IT" sz="7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Domande?</a:t>
            </a:r>
            <a:endParaRPr b="1" sz="9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12cfcec414a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16" y="9332033"/>
            <a:ext cx="1727131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2cfcec414a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2cfcec414a_1_0"/>
          <p:cNvSpPr txBox="1"/>
          <p:nvPr/>
        </p:nvSpPr>
        <p:spPr>
          <a:xfrm>
            <a:off x="812800" y="2169354"/>
            <a:ext cx="16621200" cy="76968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5A677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g12cfcec414a_1_0"/>
          <p:cNvSpPr txBox="1"/>
          <p:nvPr/>
        </p:nvSpPr>
        <p:spPr>
          <a:xfrm>
            <a:off x="505950" y="255144"/>
            <a:ext cx="15846000" cy="179852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1" sz="44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3" name="Google Shape;193;g12cfcec414a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106" y="9332048"/>
            <a:ext cx="1726946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2cfcec414a_1_0"/>
          <p:cNvSpPr txBox="1"/>
          <p:nvPr/>
        </p:nvSpPr>
        <p:spPr>
          <a:xfrm>
            <a:off x="833400" y="1204713"/>
            <a:ext cx="16621200" cy="1246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A677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574A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5" name="Google Shape;195;g12cfcec414a_1_0"/>
          <p:cNvSpPr txBox="1"/>
          <p:nvPr/>
        </p:nvSpPr>
        <p:spPr>
          <a:xfrm>
            <a:off x="505950" y="114333"/>
            <a:ext cx="17544000" cy="9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</a:pPr>
            <a:r>
              <a:rPr lang="en-IT" sz="46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XX</a:t>
            </a:r>
            <a:r>
              <a:rPr lang="en-IT" sz="5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                                             </a:t>
            </a:r>
            <a:endParaRPr b="0" i="0" sz="4400" u="none" cap="none" strike="noStrike">
              <a:solidFill>
                <a:srgbClr val="FF574A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6" name="Google Shape;196;g12cfcec414a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314" y="-3"/>
            <a:ext cx="17566172" cy="933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2cfcec414a_1_0"/>
          <p:cNvSpPr txBox="1"/>
          <p:nvPr/>
        </p:nvSpPr>
        <p:spPr>
          <a:xfrm>
            <a:off x="8237550" y="255150"/>
            <a:ext cx="8590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45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Emanuele De Cupis</a:t>
            </a:r>
            <a:endParaRPr sz="4500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98" name="Google Shape;198;g12cfcec414a_1_0"/>
          <p:cNvSpPr txBox="1"/>
          <p:nvPr/>
        </p:nvSpPr>
        <p:spPr>
          <a:xfrm>
            <a:off x="8237550" y="1090350"/>
            <a:ext cx="8590200" cy="8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 fontScale="92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Senior Software Engineer @ PagoPA s.p.a.</a:t>
            </a:r>
            <a:endParaRPr sz="3000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9" name="Google Shape;199;g12cfcec414a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71900" y="1925550"/>
            <a:ext cx="4362090" cy="112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2cfcec414a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48568" y="7680100"/>
            <a:ext cx="4601383" cy="9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cfcec414a_6_0"/>
          <p:cNvSpPr/>
          <p:nvPr/>
        </p:nvSpPr>
        <p:spPr>
          <a:xfrm>
            <a:off x="0" y="0"/>
            <a:ext cx="12249000" cy="1028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12cfcec414a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15" y="9332033"/>
            <a:ext cx="1727131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2cfcec414a_6_0"/>
          <p:cNvSpPr txBox="1"/>
          <p:nvPr/>
        </p:nvSpPr>
        <p:spPr>
          <a:xfrm>
            <a:off x="952500" y="1409481"/>
            <a:ext cx="8658600" cy="348545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6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App IO</a:t>
            </a:r>
            <a:br>
              <a:rPr lang="en-IT" sz="6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en-IT" sz="30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l’app dei servizi pubblici italiani</a:t>
            </a:r>
            <a:endParaRPr sz="3000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8" name="Google Shape;208;g12cfcec414a_6_0"/>
          <p:cNvSpPr txBox="1"/>
          <p:nvPr/>
        </p:nvSpPr>
        <p:spPr>
          <a:xfrm>
            <a:off x="581400" y="3600340"/>
            <a:ext cx="112386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635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2C2"/>
              </a:buClr>
              <a:buSzPts val="2800"/>
              <a:buFont typeface="Montserrat SemiBold"/>
              <a:buChar char="●"/>
            </a:pPr>
            <a:r>
              <a:rPr lang="en-IT" sz="2800">
                <a:solidFill>
                  <a:schemeClr val="lt1"/>
                </a:solidFill>
                <a:highlight>
                  <a:srgbClr val="00B2C2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Usata da 1</a:t>
            </a:r>
            <a:r>
              <a:rPr lang="en-IT" sz="2800">
                <a:solidFill>
                  <a:schemeClr val="lt1"/>
                </a:solidFill>
                <a:highlight>
                  <a:srgbClr val="00B2C2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6 milioni di Cittadini</a:t>
            </a:r>
            <a:endParaRPr sz="2800">
              <a:solidFill>
                <a:schemeClr val="lt1"/>
              </a:solidFill>
              <a:highlight>
                <a:srgbClr val="00B2C2"/>
              </a:highlight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635000" lvl="0" marL="914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B2C2"/>
              </a:buClr>
              <a:buSzPts val="2800"/>
              <a:buFont typeface="Montserrat SemiBold"/>
              <a:buChar char="●"/>
            </a:pPr>
            <a:r>
              <a:rPr lang="en-IT" sz="2800">
                <a:solidFill>
                  <a:schemeClr val="lt1"/>
                </a:solidFill>
                <a:highlight>
                  <a:srgbClr val="00B2C2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~30M downloads</a:t>
            </a:r>
            <a:r>
              <a:rPr lang="en-IT" sz="2800">
                <a:solidFill>
                  <a:srgbClr val="00B2C2"/>
                </a:solidFill>
                <a:highlight>
                  <a:schemeClr val="lt1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 (20M Android, 10M iOS)</a:t>
            </a:r>
            <a:endParaRPr b="1" sz="2800">
              <a:solidFill>
                <a:srgbClr val="00B2C2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635000" lvl="0" marL="914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B2C2"/>
              </a:buClr>
              <a:buSzPts val="2800"/>
              <a:buFont typeface="Montserrat SemiBold"/>
              <a:buChar char="●"/>
            </a:pPr>
            <a:r>
              <a:rPr lang="en-IT" sz="2800">
                <a:solidFill>
                  <a:srgbClr val="00B2C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Più di 7000 Enti locali e nazionali</a:t>
            </a:r>
            <a:endParaRPr sz="2800">
              <a:solidFill>
                <a:srgbClr val="00B2C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635000" lvl="0" marL="914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B2C2"/>
              </a:buClr>
              <a:buSzPts val="2800"/>
              <a:buFont typeface="Montserrat SemiBold"/>
              <a:buChar char="●"/>
            </a:pPr>
            <a:r>
              <a:rPr lang="en-IT" sz="2800">
                <a:solidFill>
                  <a:srgbClr val="00B2C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6 milioni di messaggi inviati alla settimana</a:t>
            </a:r>
            <a:endParaRPr sz="2800">
              <a:solidFill>
                <a:srgbClr val="00B2C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635000" lvl="0" marL="914400" rtl="0" algn="l">
              <a:lnSpc>
                <a:spcPct val="115000"/>
              </a:lnSpc>
              <a:spcBef>
                <a:spcPts val="3000"/>
              </a:spcBef>
              <a:spcAft>
                <a:spcPts val="3000"/>
              </a:spcAft>
              <a:buClr>
                <a:srgbClr val="00B2C2"/>
              </a:buClr>
              <a:buSzPts val="2800"/>
              <a:buFont typeface="Montserrat SemiBold"/>
              <a:buChar char="●"/>
            </a:pPr>
            <a:r>
              <a:rPr lang="en-IT" sz="2800">
                <a:solidFill>
                  <a:srgbClr val="00B2C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10 mila pagamenti effettuati dai Cittadini verso la PA</a:t>
            </a:r>
            <a:br>
              <a:rPr lang="en-IT" sz="2800">
                <a:solidFill>
                  <a:srgbClr val="00B2C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g12cfcec414a_6_0"/>
          <p:cNvSpPr txBox="1"/>
          <p:nvPr/>
        </p:nvSpPr>
        <p:spPr>
          <a:xfrm>
            <a:off x="12249000" y="4914625"/>
            <a:ext cx="6039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https://github.com/pagopa/io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g12cfcec414a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2675" y="1270277"/>
            <a:ext cx="3271800" cy="32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2cfcec414a_6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32675" y="5714000"/>
            <a:ext cx="3271800" cy="32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2cfcec414a_6_0"/>
          <p:cNvSpPr txBox="1"/>
          <p:nvPr/>
        </p:nvSpPr>
        <p:spPr>
          <a:xfrm>
            <a:off x="12249075" y="526325"/>
            <a:ext cx="6039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https://io.italia.it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g12cfcec414a_6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11100" y="1532836"/>
            <a:ext cx="2208900" cy="1914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ac9d5cd33_0_112"/>
          <p:cNvSpPr/>
          <p:nvPr/>
        </p:nvSpPr>
        <p:spPr>
          <a:xfrm>
            <a:off x="0" y="0"/>
            <a:ext cx="12249000" cy="1028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g12ac9d5cd33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15" y="9332033"/>
            <a:ext cx="1727130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12ac9d5cd33_0_112"/>
          <p:cNvSpPr txBox="1"/>
          <p:nvPr/>
        </p:nvSpPr>
        <p:spPr>
          <a:xfrm>
            <a:off x="952500" y="1179983"/>
            <a:ext cx="10981200" cy="3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6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PagoPA S.p.A.</a:t>
            </a:r>
            <a:endParaRPr sz="6400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T" sz="30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Nuovo approccio alla trasformazione digitale del Paese</a:t>
            </a:r>
            <a:endParaRPr sz="6400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g12ac9d5cd33_0_112"/>
          <p:cNvSpPr txBox="1"/>
          <p:nvPr/>
        </p:nvSpPr>
        <p:spPr>
          <a:xfrm>
            <a:off x="505200" y="3850708"/>
            <a:ext cx="11238600" cy="4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-6604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2C2"/>
              </a:buClr>
              <a:buSzPts val="3200"/>
              <a:buFont typeface="Montserrat SemiBold"/>
              <a:buChar char="●"/>
            </a:pPr>
            <a:r>
              <a:rPr b="1" lang="en-IT" sz="3200">
                <a:solidFill>
                  <a:schemeClr val="lt1"/>
                </a:solidFill>
                <a:highlight>
                  <a:srgbClr val="00B2C2"/>
                </a:highlight>
                <a:latin typeface="Montserrat"/>
                <a:ea typeface="Montserrat"/>
                <a:cs typeface="Montserrat"/>
                <a:sym typeface="Montserrat"/>
              </a:rPr>
              <a:t>società pubblica</a:t>
            </a:r>
            <a:r>
              <a:rPr lang="en-IT" sz="3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ad alto livello specialistico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660400" lvl="0" marL="914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B2C2"/>
              </a:buClr>
              <a:buSzPts val="3200"/>
              <a:buFont typeface="Montserrat"/>
              <a:buChar char="●"/>
            </a:pPr>
            <a:r>
              <a:rPr b="1" lang="en-IT" sz="3200">
                <a:solidFill>
                  <a:schemeClr val="lt1"/>
                </a:solidFill>
                <a:highlight>
                  <a:srgbClr val="00B2C2"/>
                </a:highlight>
                <a:latin typeface="Montserrat"/>
                <a:ea typeface="Montserrat"/>
                <a:cs typeface="Montserrat"/>
                <a:sym typeface="Montserrat"/>
              </a:rPr>
              <a:t>mission</a:t>
            </a:r>
            <a:r>
              <a:rPr lang="en-IT" sz="3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progettare e costruire infrastrutture e soluzioni tecnologiche volte a favorire la capillare diffusione di servizi pubblici digitali 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660400" lvl="0" marL="9144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rgbClr val="00B2C2"/>
              </a:buClr>
              <a:buSzPts val="3200"/>
              <a:buFont typeface="Montserrat"/>
              <a:buChar char="●"/>
            </a:pPr>
            <a:r>
              <a:rPr b="1" lang="en-IT" sz="3200">
                <a:solidFill>
                  <a:schemeClr val="lt1"/>
                </a:solidFill>
                <a:highlight>
                  <a:srgbClr val="00B2C2"/>
                </a:highlight>
                <a:latin typeface="Montserrat"/>
                <a:ea typeface="Montserrat"/>
                <a:cs typeface="Montserrat"/>
                <a:sym typeface="Montserrat"/>
              </a:rPr>
              <a:t>vision</a:t>
            </a:r>
            <a:r>
              <a:rPr lang="en-IT" sz="32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sviluppare progetti innovativi e gestire piattaforme tecnologiche, per promuovere un nuovo rapporto tra Stato e cittadino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2" name="Google Shape;222;g12ac9d5cd33_0_112"/>
          <p:cNvSpPr txBox="1"/>
          <p:nvPr/>
        </p:nvSpPr>
        <p:spPr>
          <a:xfrm>
            <a:off x="12249000" y="1283833"/>
            <a:ext cx="6039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T" sz="2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https://pagopa.it</a:t>
            </a:r>
            <a:endParaRPr b="1" sz="2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g12ac9d5cd33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2600" y="2222733"/>
            <a:ext cx="3271799" cy="32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12ac9d5cd33_0_112"/>
          <p:cNvPicPr preferRelativeResize="0"/>
          <p:nvPr/>
        </p:nvPicPr>
        <p:blipFill rotWithShape="1">
          <a:blip r:embed="rId5">
            <a:alphaModFix/>
          </a:blip>
          <a:srcRect b="14690" l="0" r="0" t="0"/>
          <a:stretch/>
        </p:blipFill>
        <p:spPr>
          <a:xfrm>
            <a:off x="10783478" y="5919529"/>
            <a:ext cx="8976226" cy="418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ac9d5cd33_2_14"/>
          <p:cNvSpPr/>
          <p:nvPr/>
        </p:nvSpPr>
        <p:spPr>
          <a:xfrm>
            <a:off x="0" y="0"/>
            <a:ext cx="12249000" cy="1028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g12ac9d5cd33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15" y="9332033"/>
            <a:ext cx="1727131" cy="77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2ac9d5cd33_2_14"/>
          <p:cNvSpPr txBox="1"/>
          <p:nvPr/>
        </p:nvSpPr>
        <p:spPr>
          <a:xfrm>
            <a:off x="952500" y="1409477"/>
            <a:ext cx="86586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6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Cosa aspettarsi da questo Workshop?</a:t>
            </a:r>
            <a:endParaRPr sz="6400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32" name="Google Shape;232;g12ac9d5cd33_2_14"/>
          <p:cNvSpPr txBox="1"/>
          <p:nvPr/>
        </p:nvSpPr>
        <p:spPr>
          <a:xfrm>
            <a:off x="505200" y="5628012"/>
            <a:ext cx="112386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IT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 ricettario da usare subito su progetti reali anche da team eterogenei o comunque non “iniziati” alla programmazione funzionale.</a:t>
            </a: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g12ac9d5cd33_2_14"/>
          <p:cNvSpPr txBox="1"/>
          <p:nvPr/>
        </p:nvSpPr>
        <p:spPr>
          <a:xfrm>
            <a:off x="12685800" y="470025"/>
            <a:ext cx="5224800" cy="3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Agenda: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Cos’è </a:t>
            </a:r>
            <a:r>
              <a:rPr b="1" lang="en-IT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fp-ts</a:t>
            </a: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e perché usarla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Tipi e operazioni essenziali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caso reale: costruiamo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http endpoint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Montserrat Medium"/>
              <a:buAutoNum type="arabicPeriod"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Conclusioni e Q&amp;A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34" name="Google Shape;234;g12ac9d5cd33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274" y="5606625"/>
            <a:ext cx="3568801" cy="3568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2ac9d5cd33_2_14"/>
          <p:cNvSpPr txBox="1"/>
          <p:nvPr/>
        </p:nvSpPr>
        <p:spPr>
          <a:xfrm>
            <a:off x="12499525" y="4334325"/>
            <a:ext cx="5334300" cy="12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T" sz="2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https://github.com/pagopa/codemotion-workshop-fest-2022--fpts</a:t>
            </a:r>
            <a:endParaRPr sz="2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6" name="Google Shape;236;g12ac9d5cd33_2_14"/>
          <p:cNvSpPr txBox="1"/>
          <p:nvPr/>
        </p:nvSpPr>
        <p:spPr>
          <a:xfrm>
            <a:off x="505200" y="7748237"/>
            <a:ext cx="112386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IT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Cercheremo, dove possibile, di evitare parole e concetti specifici a favore di un linguaggio più vicino alle operazioni che siamo abituati a fare.</a:t>
            </a: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7" name="Google Shape;237;g12ac9d5cd33_2_14"/>
          <p:cNvSpPr txBox="1"/>
          <p:nvPr/>
        </p:nvSpPr>
        <p:spPr>
          <a:xfrm>
            <a:off x="505200" y="4334337"/>
            <a:ext cx="11238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0"/>
              </a:spcAft>
              <a:buNone/>
            </a:pPr>
            <a:r>
              <a:rPr lang="en-IT" sz="2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Condividiamo l’esperienza del team nell’utilizzo di fp-ts</a:t>
            </a:r>
            <a:endParaRPr sz="28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ac9d5cd33_7_0"/>
          <p:cNvSpPr txBox="1"/>
          <p:nvPr/>
        </p:nvSpPr>
        <p:spPr>
          <a:xfrm>
            <a:off x="1185150" y="2561475"/>
            <a:ext cx="102291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Una libreria Typescript per browser e Node.js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Ispirata a Haskell, PureScript e Scala, permette di sviluppare con i più popolari pattern della programmazione funzionale  </a:t>
            </a:r>
            <a:endParaRPr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g12ac9d5cd33_7_0"/>
          <p:cNvSpPr txBox="1"/>
          <p:nvPr>
            <p:ph idx="12" type="sldNum"/>
          </p:nvPr>
        </p:nvSpPr>
        <p:spPr>
          <a:xfrm>
            <a:off x="15193400" y="255160"/>
            <a:ext cx="2609400" cy="52371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244" name="Google Shape;244;g12ac9d5cd33_7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6" y="9332048"/>
            <a:ext cx="1726946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2ac9d5cd33_7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2ac9d5cd33_7_0"/>
          <p:cNvSpPr txBox="1"/>
          <p:nvPr/>
        </p:nvSpPr>
        <p:spPr>
          <a:xfrm>
            <a:off x="981700" y="258560"/>
            <a:ext cx="15846000" cy="202468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T" sz="4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Cos’è fp-ts e perché usarla</a:t>
            </a:r>
            <a:endParaRPr b="0" i="0" sz="44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7" name="Google Shape;247;g12ac9d5cd33_7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2738" y="3601136"/>
            <a:ext cx="3443225" cy="34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2ac9d5cd33_7_0"/>
          <p:cNvSpPr txBox="1"/>
          <p:nvPr/>
        </p:nvSpPr>
        <p:spPr>
          <a:xfrm>
            <a:off x="11825900" y="3241038"/>
            <a:ext cx="5976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-IT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https://github.com/gcanti/fp-ts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ac9d5cd33_0_4"/>
          <p:cNvSpPr txBox="1"/>
          <p:nvPr/>
        </p:nvSpPr>
        <p:spPr>
          <a:xfrm>
            <a:off x="1185150" y="2561475"/>
            <a:ext cx="15846000" cy="6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Espone utility, tipi e strutture dati che rispettano le regole algebriche della Teoria delle Categorie, che sono  alla base della programmazione funzionale.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Queste regole, basate su teoremi e assiomi, determinano la capacità di due o più oggetti (funzioni?) di combinarsi tra loro, e il comportamento di questa interazione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Char char="●"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e B possono combinarsi?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Char char="●"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quanti e quali modi?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Char char="●"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 significato ha il risultato della loro combinazione?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g12ac9d5cd33_0_4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255" name="Google Shape;255;g12ac9d5cd33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6" y="9332048"/>
            <a:ext cx="1726945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2ac9d5cd33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2ac9d5cd33_0_4"/>
          <p:cNvSpPr txBox="1"/>
          <p:nvPr/>
        </p:nvSpPr>
        <p:spPr>
          <a:xfrm>
            <a:off x="981700" y="258560"/>
            <a:ext cx="15846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T" sz="4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Cos’è fp-ts e perché usarla</a:t>
            </a:r>
            <a:endParaRPr b="0" i="0" sz="44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ac9d5cd33_0_27"/>
          <p:cNvSpPr txBox="1"/>
          <p:nvPr/>
        </p:nvSpPr>
        <p:spPr>
          <a:xfrm>
            <a:off x="1185150" y="2561475"/>
            <a:ext cx="15846000" cy="6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Utilizzando questo set di regole assieme ad un sistema di tipi strict (TS) abbiamo uno strumento che ci assiste nella scrittura del codice e ci assicura la correttezza formale e sostanziale di ciò che scriviamo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 abbiamo costruito dei componenti ben testati, una corretta composizione è (quasi) sufficiente a garantire che il nostro codice faccia quello che vogliamo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 obbliga a seguire (e quindi gestire) tutti i path che può prendere il codice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3" name="Google Shape;263;g12ac9d5cd33_0_27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264" name="Google Shape;264;g12ac9d5cd33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6" y="9332048"/>
            <a:ext cx="1726945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2ac9d5cd33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2ac9d5cd33_0_27"/>
          <p:cNvSpPr txBox="1"/>
          <p:nvPr/>
        </p:nvSpPr>
        <p:spPr>
          <a:xfrm>
            <a:off x="981700" y="258560"/>
            <a:ext cx="15846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T" sz="4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Cos’è fp-ts e perché usarla</a:t>
            </a:r>
            <a:endParaRPr b="0" i="0" sz="44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ac9d5cd33_0_40"/>
          <p:cNvSpPr txBox="1"/>
          <p:nvPr/>
        </p:nvSpPr>
        <p:spPr>
          <a:xfrm>
            <a:off x="1185150" y="2561475"/>
            <a:ext cx="6995400" cy="6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Esperienza di sviluppo: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Char char="●"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il compilatore guida nell’individuare tutti i path e gli edge case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Char char="●"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continua challenge con il compilatore 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419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Medium"/>
              <a:buChar char="●"/>
            </a:pPr>
            <a:r>
              <a:rPr lang="en-IT" sz="3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tight feedback loop</a:t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g12ac9d5cd33_0_40"/>
          <p:cNvSpPr txBox="1"/>
          <p:nvPr>
            <p:ph idx="12" type="sldNum"/>
          </p:nvPr>
        </p:nvSpPr>
        <p:spPr>
          <a:xfrm>
            <a:off x="15193400" y="255160"/>
            <a:ext cx="26094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T" sz="2800"/>
              <a:t>‹#›</a:t>
            </a:fld>
            <a:endParaRPr sz="2800"/>
          </a:p>
        </p:txBody>
      </p:sp>
      <p:pic>
        <p:nvPicPr>
          <p:cNvPr id="273" name="Google Shape;273;g12ac9d5cd33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106" y="9332048"/>
            <a:ext cx="1726945" cy="7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2ac9d5cd33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27744" y="9142572"/>
            <a:ext cx="1221960" cy="1221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2ac9d5cd33_0_40"/>
          <p:cNvSpPr txBox="1"/>
          <p:nvPr/>
        </p:nvSpPr>
        <p:spPr>
          <a:xfrm>
            <a:off x="981700" y="258560"/>
            <a:ext cx="158460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T" sz="4400">
                <a:solidFill>
                  <a:srgbClr val="00B2C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Cos’è fp-ts e perché usarla</a:t>
            </a:r>
            <a:endParaRPr b="0" i="0" sz="4400" u="none" cap="none" strike="noStrike">
              <a:solidFill>
                <a:srgbClr val="00B2C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6" name="Google Shape;276;g12ac9d5cd33_0_40"/>
          <p:cNvSpPr txBox="1"/>
          <p:nvPr/>
        </p:nvSpPr>
        <p:spPr>
          <a:xfrm>
            <a:off x="9832300" y="2561475"/>
            <a:ext cx="6995400" cy="6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7" name="Google Shape;277;g12ac9d5cd33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87696" y="4869474"/>
            <a:ext cx="6088151" cy="40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2ac9d5cd33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32300" y="2659032"/>
            <a:ext cx="5842800" cy="3286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agop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2022-02-09T17:09:20Z</dcterms:created>
  <dc:creator>Microsoft Office User</dc:creator>
</cp:coreProperties>
</file>